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778" r:id="rId2"/>
    <p:sldId id="769" r:id="rId3"/>
    <p:sldId id="768" r:id="rId4"/>
    <p:sldId id="770" r:id="rId5"/>
    <p:sldId id="772" r:id="rId6"/>
    <p:sldId id="773" r:id="rId7"/>
    <p:sldId id="774" r:id="rId8"/>
    <p:sldId id="775" r:id="rId9"/>
    <p:sldId id="77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7" r:id="rId29"/>
    <p:sldId id="278" r:id="rId30"/>
    <p:sldId id="275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5940"/>
  </p:normalViewPr>
  <p:slideViewPr>
    <p:cSldViewPr snapToGrid="0" snapToObjects="1">
      <p:cViewPr varScale="1">
        <p:scale>
          <a:sx n="115" d="100"/>
          <a:sy n="115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BCCF1-5D71-0E47-880D-F5F1A13252FB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3739F-AC9E-F245-B35D-C93E9BF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58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3893EB75-0C3C-7B42-97A7-106B20778C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FA91CF53-A960-F047-A75D-27390EEAC3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7273CACF-4B4E-FE4F-87E2-800EB8CC1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B9EFDB-C22C-7648-A844-104DBC0D6200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1415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F569-4159-974A-87FF-8EE7BC591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DD9A0-FD1B-0243-88E3-60C764065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0A259-92E7-9543-959C-0AD94798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306AC-2611-5947-89BA-3D866B71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29CF-BE19-4A4D-BD5F-94E0EEA6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4CE3-E56D-F44E-8FA0-D41F3B16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C565E-F4B5-4144-B08E-5FFFA1048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3602-1533-F945-B9E8-148C2B50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24338-B967-A74C-B22E-EEB7FD55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FEA84-244C-F74B-B797-83BC4DBE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0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BBDF4-FD05-B14F-97D1-F979A2D9B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98DED-0D89-7742-9A7E-9093CFD13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1AF98-66BD-C544-BBEF-EF009B334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8CF52-ADF3-FB43-A2CF-6C3761E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EC25A-CD39-DD4E-85DB-83DBC0BF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23FD-239C-C545-9D46-CF44A0AC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8F5A1-063F-5346-93CC-4DF2641D5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3E29-D565-4941-938A-4ED3EE47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EC4D3-C5B7-F145-8775-9CB4856F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FBE30-A40F-5E40-94EB-B95A2A5A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5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3DA9-A6CC-544D-AF9E-0C90ECDB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88B9E-260F-C743-833E-CA1E02E4C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7398E-8263-124A-8395-D8E9860A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6DD5F-9D01-C943-AC00-7A6D4808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EC82-2B44-A044-B6DD-72D873ED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6E25-07B1-4543-A29A-DCB34BB0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2F2A8-E797-9B4B-897C-403C28FF7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71F9B-A8D3-B744-BD4D-78E85099C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4ACF2-2433-F443-974D-39FFAFCC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40CCD-9180-2A47-84DC-4BBEF642F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9A03E-2FF6-F042-8724-D7F7C819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89A5-3B85-1F4A-8935-AB2A547D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A0DC6-17E0-3E46-AE60-31EA41956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35C4E-ABDF-A747-BE1D-6F7AEFE47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470B2-8052-B24A-9B18-33A1F33FA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20CBE-C506-7946-8C29-69D777F6B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A1B26D-F1C4-2941-827F-AAA4CF0F1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C1558-B9CC-F044-91B0-D4FEBAB7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59252-4976-F24B-94A9-459C492D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6F9B-E6F9-3448-8643-C66ED6C8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89EDC-B948-6846-8556-3F4943076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AF9D7-6B58-9045-B381-B648FF67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22BB3-8316-7842-9630-DD3A942F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3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8F8E4-9DD2-4842-AD95-D137C04F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3F018-5186-3543-BA38-5B4A024D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39307-91BE-0C45-BFD7-8C7E1C81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1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A5CF-7C61-4D48-A02A-9E84F0590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64B0-5CE2-CC46-B780-74C989C60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856D-1B30-DC44-A37C-DAA080F49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2905C-CBC0-664D-B39B-E52E5F67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0AA56-BF76-B941-B51B-2537F678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9D94-DC10-7E41-A373-58B78104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5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05CE-A2D6-074B-BE75-4683602D5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D8B020-B46B-DB43-86F5-4C374249E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55A7E-1B40-6046-A798-E2118B59C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63FE3-0408-F24C-976A-D4ADADE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E4B1-49BC-574A-94AE-5387CC6B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DADB0-BA8F-134B-B9D4-30FD0DC6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7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DFD510-D0FC-D44B-80B7-D8986E71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ACF3B-F16D-5A40-86B7-20F79237D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9A249-AABC-8842-84E5-C77230555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D6A01-4FE6-CC48-8702-94E49CF8218C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942E0-8508-614E-B245-166E5D68E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B96B7-1ACE-204D-82D7-244389886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F3A3F-ADFD-E544-8A78-34A7EAA30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4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1544-651E-A24C-B932-62EAB08B3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3788-BFC7-A640-B475-B753F9BBB7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7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625AEEC2-D242-DF41-98B4-8F288E7845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359820" y="2231709"/>
            <a:ext cx="7603808" cy="1101567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4320">
                <a:solidFill>
                  <a:srgbClr val="0B5394"/>
                </a:solidFill>
                <a:latin typeface="Arial" charset="0"/>
              </a:rPr>
              <a:t>Dijkstra's algorithm</a:t>
            </a:r>
          </a:p>
        </p:txBody>
      </p:sp>
    </p:spTree>
    <p:extLst>
      <p:ext uri="{BB962C8B-B14F-4D97-AF65-F5344CB8AC3E}">
        <p14:creationId xmlns:p14="http://schemas.microsoft.com/office/powerpoint/2010/main" val="155539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E0EB9CCC-4491-8243-B621-798EAC8917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2621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 b="1" dirty="0">
                <a:solidFill>
                  <a:srgbClr val="0B5394"/>
                </a:solidFill>
                <a:latin typeface="Arial" charset="0"/>
              </a:rPr>
              <a:t>The author: </a:t>
            </a:r>
            <a:r>
              <a:rPr lang="en-US" sz="3871" b="1" dirty="0" err="1">
                <a:solidFill>
                  <a:srgbClr val="0B5394"/>
                </a:solidFill>
                <a:latin typeface="Arial" charset="0"/>
              </a:rPr>
              <a:t>Edsger</a:t>
            </a:r>
            <a:r>
              <a:rPr lang="en-US" sz="3871" b="1" dirty="0">
                <a:solidFill>
                  <a:srgbClr val="0B5394"/>
                </a:solidFill>
                <a:latin typeface="Arial" charset="0"/>
              </a:rPr>
              <a:t> </a:t>
            </a:r>
            <a:r>
              <a:rPr lang="en-US" sz="3871" b="1" dirty="0" err="1">
                <a:solidFill>
                  <a:srgbClr val="0B5394"/>
                </a:solidFill>
                <a:latin typeface="Arial" charset="0"/>
              </a:rPr>
              <a:t>Wybe</a:t>
            </a:r>
            <a:r>
              <a:rPr lang="en-US" sz="3871" b="1" dirty="0">
                <a:solidFill>
                  <a:srgbClr val="0B5394"/>
                </a:solidFill>
                <a:latin typeface="Arial" charset="0"/>
              </a:rPr>
              <a:t> </a:t>
            </a:r>
            <a:r>
              <a:rPr lang="en-US" sz="3871" b="1" dirty="0" err="1">
                <a:solidFill>
                  <a:srgbClr val="0B5394"/>
                </a:solidFill>
                <a:latin typeface="Arial" charset="0"/>
              </a:rPr>
              <a:t>Dijkstra</a:t>
            </a:r>
            <a:endParaRPr lang="en-US" sz="3871" b="1" dirty="0">
              <a:solidFill>
                <a:srgbClr val="0B5394"/>
              </a:solidFill>
              <a:latin typeface="Arial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0F0CD9A-50F4-784B-A053-4A75DC54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67" y="1028700"/>
            <a:ext cx="2573179" cy="343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8ED651-0254-5841-874A-59450D925C0B}"/>
              </a:ext>
            </a:extLst>
          </p:cNvPr>
          <p:cNvSpPr txBox="1"/>
          <p:nvPr/>
        </p:nvSpPr>
        <p:spPr>
          <a:xfrm>
            <a:off x="3843328" y="4967289"/>
            <a:ext cx="442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May 11, 1930 – August 6, 2002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898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6D382CC4-3DFD-E843-BEF1-37A992108A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 b="1">
                <a:solidFill>
                  <a:srgbClr val="0B5394"/>
                </a:solidFill>
                <a:latin typeface="Arial" charset="0"/>
              </a:rPr>
              <a:t>Edsger Wybe Dijkstra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5B3F54B-4136-CE4F-93F8-EFD73354F3D9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487681" y="1291592"/>
            <a:ext cx="9980295" cy="3950969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3200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444444"/>
                </a:solidFill>
                <a:latin typeface="Arial" panose="020B0604020202020204" pitchFamily="34" charset="0"/>
              </a:rPr>
              <a:t> Received the 1972 A. M. Turing Award, widely considered the most prestigious award in computer science.  </a:t>
            </a:r>
            <a:endParaRPr lang="en-US" altLang="en-US" sz="3200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endParaRPr lang="en-US" altLang="en-US" sz="3200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444444"/>
                </a:solidFill>
                <a:latin typeface="Arial" panose="020B0604020202020204" pitchFamily="34" charset="0"/>
              </a:rPr>
              <a:t>- Made a strong case against use of the GOTO statement in programming languages and helped lead to its deprecation.</a:t>
            </a:r>
            <a:endParaRPr lang="en-US" altLang="en-US" sz="3200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32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32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32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3200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1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9B00A140-F425-7241-B2EE-0421D1161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 b="1" dirty="0">
                <a:solidFill>
                  <a:srgbClr val="3B62AF"/>
                </a:solidFill>
                <a:latin typeface="Arial" charset="0"/>
              </a:rPr>
              <a:t>Single-Source Shortest Path Problem 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C790F22A-0E22-E54B-BAC1-824A99DEBA9D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1746885" y="960120"/>
            <a:ext cx="8698231" cy="4937760"/>
          </a:xfrm>
          <a:ln>
            <a:solidFill>
              <a:schemeClr val="bg1"/>
            </a:solidFill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3200" b="1" u="sng" dirty="0">
                <a:solidFill>
                  <a:srgbClr val="444444"/>
                </a:solidFill>
                <a:latin typeface="Arial" panose="020B0604020202020204" pitchFamily="34" charset="0"/>
              </a:rPr>
              <a:t>Single-Source Shortest Path Problem</a:t>
            </a:r>
            <a:r>
              <a:rPr lang="en-US" altLang="en-US" sz="3200" b="1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200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444444"/>
                </a:solidFill>
                <a:latin typeface="Arial" panose="020B0604020202020204" pitchFamily="34" charset="0"/>
              </a:rPr>
              <a:t>The problem of finding shortest paths from a source vertex </a:t>
            </a:r>
            <a:r>
              <a:rPr lang="en-US" altLang="en-US" sz="3200" i="1" dirty="0">
                <a:solidFill>
                  <a:srgbClr val="444444"/>
                </a:solidFill>
                <a:latin typeface="Arial" panose="020B0604020202020204" pitchFamily="34" charset="0"/>
              </a:rPr>
              <a:t>v</a:t>
            </a:r>
            <a:r>
              <a:rPr lang="en-US" altLang="en-US" sz="3200" dirty="0">
                <a:solidFill>
                  <a:srgbClr val="444444"/>
                </a:solidFill>
                <a:latin typeface="Arial" panose="020B0604020202020204" pitchFamily="34" charset="0"/>
              </a:rPr>
              <a:t> to all other vertices in the graph</a:t>
            </a:r>
            <a:r>
              <a:rPr lang="en-US" altLang="en-US" dirty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18223ECE-852D-034E-B257-B3573C57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721" y="3086100"/>
            <a:ext cx="3807619" cy="251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846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F3BEF05F-3D7C-1B4D-B4D7-140D5EFD6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 b="1" dirty="0">
                <a:solidFill>
                  <a:srgbClr val="3B62AF"/>
                </a:solidFill>
                <a:latin typeface="Arial" charset="0"/>
              </a:rPr>
              <a:t>Dijkstra's algorithm 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9F90918-2C00-D14C-BDD8-FBF737B6264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1744028" y="1171575"/>
            <a:ext cx="8398192" cy="4939189"/>
          </a:xfrm>
          <a:ln>
            <a:solidFill>
              <a:schemeClr val="bg1"/>
            </a:solidFill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 b="1" u="sng" dirty="0">
                <a:solidFill>
                  <a:srgbClr val="444444"/>
                </a:solidFill>
                <a:latin typeface="Arial" panose="020B0604020202020204" pitchFamily="34" charset="0"/>
              </a:rPr>
              <a:t>Dijkstra's algorithm</a:t>
            </a:r>
            <a:r>
              <a:rPr lang="en-US" altLang="en-US" sz="2400" b="1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-</a:t>
            </a:r>
            <a:r>
              <a:rPr lang="en-US" altLang="en-US" sz="2400" b="1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is a solution to the single-source shortest path problem in graph theory. </a:t>
            </a:r>
            <a:endParaRPr lang="en-US" altLang="en-US" sz="2400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endParaRPr lang="en-US" altLang="en-US" sz="2400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Works on both directed and undirected graphs. However, all edges must have nonnegative weights.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Input:</a:t>
            </a:r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 Weighted graph G={E,V} and source vertex </a:t>
            </a:r>
            <a:r>
              <a:rPr lang="en-US" altLang="en-US" sz="2400" i="1" dirty="0" err="1">
                <a:solidFill>
                  <a:srgbClr val="444444"/>
                </a:solidFill>
                <a:latin typeface="Arial" panose="020B0604020202020204" pitchFamily="34" charset="0"/>
              </a:rPr>
              <a:t>v</a:t>
            </a:r>
            <a:r>
              <a:rPr lang="en-US" altLang="en-US" sz="2400" dirty="0" err="1">
                <a:latin typeface="Constantia" panose="02030602050306030303" pitchFamily="18" charset="0"/>
              </a:rPr>
              <a:t>∈</a:t>
            </a:r>
            <a:r>
              <a:rPr lang="en-US" altLang="en-US" sz="2400" dirty="0" err="1">
                <a:solidFill>
                  <a:srgbClr val="444444"/>
                </a:solidFill>
                <a:latin typeface="Arial" panose="020B0604020202020204" pitchFamily="34" charset="0"/>
              </a:rPr>
              <a:t>V</a:t>
            </a:r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, such that all edge weights are nonnegative</a:t>
            </a:r>
            <a:endParaRPr lang="en-US" altLang="en-US" sz="2400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endParaRPr lang="en-US" altLang="en-US" sz="2400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Output:</a:t>
            </a:r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 Lengths of shortest paths (or the shortest paths themselves) from a given source vertex</a:t>
            </a:r>
            <a:r>
              <a:rPr lang="en-US" altLang="en-US" sz="2400" i="1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i="1" dirty="0" err="1">
                <a:solidFill>
                  <a:srgbClr val="444444"/>
                </a:solidFill>
                <a:latin typeface="Arial" panose="020B0604020202020204" pitchFamily="34" charset="0"/>
              </a:rPr>
              <a:t>v</a:t>
            </a:r>
            <a:r>
              <a:rPr lang="en-US" altLang="en-US" sz="2400" dirty="0" err="1">
                <a:latin typeface="Constantia" panose="02030602050306030303" pitchFamily="18" charset="0"/>
              </a:rPr>
              <a:t>∈</a:t>
            </a:r>
            <a:r>
              <a:rPr lang="en-US" altLang="en-US" sz="2400" dirty="0" err="1">
                <a:solidFill>
                  <a:srgbClr val="444444"/>
                </a:solidFill>
                <a:latin typeface="Arial" panose="020B0604020202020204" pitchFamily="34" charset="0"/>
              </a:rPr>
              <a:t>V</a:t>
            </a:r>
            <a:r>
              <a:rPr lang="en-US" altLang="en-US" sz="2400" dirty="0">
                <a:solidFill>
                  <a:srgbClr val="444444"/>
                </a:solidFill>
                <a:latin typeface="Arial" panose="020B0604020202020204" pitchFamily="34" charset="0"/>
              </a:rPr>
              <a:t>  to all other vertices</a:t>
            </a:r>
            <a:endParaRPr lang="en-US" altLang="en-US" sz="2400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2400" b="1" u="sng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DCCF1A8D-F60D-E545-BF61-929931EA0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 b="1" dirty="0" err="1">
                <a:solidFill>
                  <a:srgbClr val="3B62AF"/>
                </a:solidFill>
                <a:latin typeface="Arial" charset="0"/>
              </a:rPr>
              <a:t>Dijkstra's</a:t>
            </a:r>
            <a:r>
              <a:rPr lang="en-US" sz="3871" b="1" dirty="0">
                <a:solidFill>
                  <a:srgbClr val="3B62AF"/>
                </a:solidFill>
                <a:latin typeface="Arial" charset="0"/>
              </a:rPr>
              <a:t> algorithm - </a:t>
            </a:r>
            <a:r>
              <a:rPr lang="en-US" sz="3871" b="1" dirty="0" err="1">
                <a:solidFill>
                  <a:srgbClr val="3B62AF"/>
                </a:solidFill>
                <a:latin typeface="Arial" charset="0"/>
              </a:rPr>
              <a:t>Pseudocode</a:t>
            </a:r>
            <a:endParaRPr lang="en-US" sz="3871" b="1" dirty="0">
              <a:solidFill>
                <a:srgbClr val="3B62AF"/>
              </a:solidFill>
              <a:latin typeface="Arial" charset="0"/>
            </a:endParaRPr>
          </a:p>
        </p:txBody>
      </p:sp>
      <p:sp>
        <p:nvSpPr>
          <p:cNvPr id="13315" name="Text Box 4">
            <a:extLst>
              <a:ext uri="{FF2B5EF4-FFF2-40B4-BE49-F238E27FC236}">
                <a16:creationId xmlns:a16="http://schemas.microsoft.com/office/drawing/2014/main" id="{70D4D2D7-05B7-014C-B55E-6D1FE1323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620" y="1714501"/>
            <a:ext cx="10201795" cy="368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en-US" sz="1800" dirty="0" err="1">
                <a:solidFill>
                  <a:srgbClr val="674EA7"/>
                </a:solidFill>
                <a:latin typeface="Constantia" panose="02030602050306030303" pitchFamily="18" charset="0"/>
              </a:rPr>
              <a:t>dist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[s] ←0        			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(distance to source vertex is zero)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for  all 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v ∈ V–{s}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        do  </a:t>
            </a:r>
            <a:r>
              <a:rPr lang="en-US" altLang="en-US" sz="1800" dirty="0" err="1">
                <a:solidFill>
                  <a:srgbClr val="674EA7"/>
                </a:solidFill>
                <a:latin typeface="Constantia" panose="02030602050306030303" pitchFamily="18" charset="0"/>
              </a:rPr>
              <a:t>dist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[v] ←∞ 		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(set all other distances to infinity) 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S←∅ 				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(S, the set of visited vertices is initially empty) 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Q←V 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 				(Q, the queue initially contains all vertices) 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              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while 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Q ≠∅ 			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(while the queue is not empty) 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do  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 u ← </a:t>
            </a:r>
            <a:r>
              <a:rPr lang="en-US" altLang="en-US" sz="1800" dirty="0" err="1">
                <a:solidFill>
                  <a:srgbClr val="444444"/>
                </a:solidFill>
                <a:latin typeface="Constantia" panose="02030602050306030303" pitchFamily="18" charset="0"/>
              </a:rPr>
              <a:t>mindistance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(</a:t>
            </a:r>
            <a:r>
              <a:rPr lang="en-US" altLang="en-US" sz="1800" dirty="0" err="1">
                <a:solidFill>
                  <a:srgbClr val="674EA7"/>
                </a:solidFill>
                <a:latin typeface="Constantia" panose="02030602050306030303" pitchFamily="18" charset="0"/>
              </a:rPr>
              <a:t>Q,dist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)	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(select the element of Q with the min. distance) 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    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  S←S∪{u} 			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(add u to list of visited vertices) 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       for all 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v ∈ neighbors[u]		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 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              do  if   </a:t>
            </a:r>
            <a:r>
              <a:rPr lang="en-US" altLang="en-US" sz="1800" dirty="0" err="1">
                <a:solidFill>
                  <a:srgbClr val="674EA7"/>
                </a:solidFill>
                <a:latin typeface="Constantia" panose="02030602050306030303" pitchFamily="18" charset="0"/>
              </a:rPr>
              <a:t>dist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[v] &gt; </a:t>
            </a:r>
            <a:r>
              <a:rPr lang="en-US" altLang="en-US" sz="1800" dirty="0" err="1">
                <a:solidFill>
                  <a:srgbClr val="674EA7"/>
                </a:solidFill>
                <a:latin typeface="Constantia" panose="02030602050306030303" pitchFamily="18" charset="0"/>
              </a:rPr>
              <a:t>dist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[u] + w(u, v) 		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(if new shortest path found)</a:t>
            </a:r>
            <a:b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</a:b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                         then      </a:t>
            </a:r>
            <a:r>
              <a:rPr lang="en-US" altLang="en-US" sz="1800" dirty="0">
                <a:solidFill>
                  <a:srgbClr val="674EA7"/>
                </a:solidFill>
                <a:latin typeface="Constantia" panose="02030602050306030303" pitchFamily="18" charset="0"/>
              </a:rPr>
              <a:t>d[v] ←d[u] + w(u, v)	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(set new value of shortest path)</a:t>
            </a:r>
          </a:p>
          <a:p>
            <a:pPr eaLnBrk="1" hangingPunct="1">
              <a:lnSpc>
                <a:spcPct val="95000"/>
              </a:lnSpc>
            </a:pP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		                                                </a:t>
            </a:r>
            <a:r>
              <a:rPr lang="en-US" altLang="en-US" sz="1800" dirty="0">
                <a:solidFill>
                  <a:srgbClr val="C00000"/>
                </a:solidFill>
                <a:latin typeface="Constantia" panose="02030602050306030303" pitchFamily="18" charset="0"/>
              </a:rPr>
              <a:t>(if desired, add traceback code)</a:t>
            </a:r>
            <a:endParaRPr lang="en-US" altLang="en-US" sz="1800" dirty="0">
              <a:solidFill>
                <a:srgbClr val="444444"/>
              </a:solidFill>
              <a:latin typeface="Constantia" panose="02030602050306030303" pitchFamily="18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altLang="en-US" sz="1800" dirty="0">
                <a:solidFill>
                  <a:srgbClr val="444444"/>
                </a:solidFill>
                <a:latin typeface="Constantia" panose="02030602050306030303" pitchFamily="18" charset="0"/>
              </a:rPr>
              <a:t>return </a:t>
            </a:r>
            <a:r>
              <a:rPr lang="en-US" altLang="en-US" sz="1800" dirty="0" err="1">
                <a:solidFill>
                  <a:srgbClr val="674EA7"/>
                </a:solidFill>
                <a:latin typeface="Constantia" panose="02030602050306030303" pitchFamily="18" charset="0"/>
              </a:rPr>
              <a:t>dist</a:t>
            </a:r>
            <a:endParaRPr lang="en-US" altLang="en-US" sz="1800" dirty="0">
              <a:solidFill>
                <a:srgbClr val="C00000"/>
              </a:solidFill>
              <a:latin typeface="Constantia" panose="02030602050306030303" pitchFamily="18" charset="0"/>
            </a:endParaRPr>
          </a:p>
          <a:p>
            <a:pPr eaLnBrk="1" hangingPunct="1">
              <a:lnSpc>
                <a:spcPct val="95000"/>
              </a:lnSpc>
            </a:pPr>
            <a:endParaRPr lang="en-US" altLang="en-US" sz="1800" dirty="0">
              <a:solidFill>
                <a:srgbClr val="674EA7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8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4AD9929A-C1FF-6245-B014-06B31104A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40F2575D-4BEC-3E40-9C89-9EA2A020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2989"/>
            <a:ext cx="8229600" cy="46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52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24ED3F04-0511-D441-92FE-2D28D2464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5363" name="Picture 5">
            <a:extLst>
              <a:ext uri="{FF2B5EF4-FFF2-40B4-BE49-F238E27FC236}">
                <a16:creationId xmlns:a16="http://schemas.microsoft.com/office/drawing/2014/main" id="{09823EF6-5FF8-D749-BAB0-642B5818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1" y="754380"/>
            <a:ext cx="7912417" cy="408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693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4B08BCFD-17EF-1144-A534-11706EDF42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22485A70-7412-C245-8342-E91E5F33B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61" y="908685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6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D39F6456-4F67-B444-85D9-806033716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7411" name="Picture 5">
            <a:extLst>
              <a:ext uri="{FF2B5EF4-FFF2-40B4-BE49-F238E27FC236}">
                <a16:creationId xmlns:a16="http://schemas.microsoft.com/office/drawing/2014/main" id="{718A7F59-A694-FF4F-AC78-C1B2DB8B6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61" y="960120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97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D0B90E-245E-7847-BD9F-6BFF3719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90" y="787755"/>
            <a:ext cx="9886604" cy="153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F59DC-E694-EF4B-8B8C-D0750F39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44" y="2290723"/>
            <a:ext cx="5142845" cy="43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2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9CA545C8-11F5-3046-9A43-A20826C2CB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8435" name="Picture 5">
            <a:extLst>
              <a:ext uri="{FF2B5EF4-FFF2-40B4-BE49-F238E27FC236}">
                <a16:creationId xmlns:a16="http://schemas.microsoft.com/office/drawing/2014/main" id="{18D82752-9FFB-2545-A9C8-D8B970C3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6" y="908685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99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227B13A8-1988-6943-A0F5-B55E3E0E0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9459" name="Picture 5">
            <a:extLst>
              <a:ext uri="{FF2B5EF4-FFF2-40B4-BE49-F238E27FC236}">
                <a16:creationId xmlns:a16="http://schemas.microsoft.com/office/drawing/2014/main" id="{35B1B490-61A4-B14D-BAF3-C972A55D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6" y="908685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9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FAB55C5C-063C-3345-B07A-B4AE346E5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2BC912CE-CF08-6644-B208-7BFA83FD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9" y="1071563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223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77375E0-FE09-DD49-9567-D6175F812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21507" name="Picture 5">
            <a:extLst>
              <a:ext uri="{FF2B5EF4-FFF2-40B4-BE49-F238E27FC236}">
                <a16:creationId xmlns:a16="http://schemas.microsoft.com/office/drawing/2014/main" id="{20726E76-FCF9-0E4B-AB3C-2969E8F2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896" y="1071563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218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001628DA-2E87-2147-A49D-2743A3C2F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9B449A45-C2A5-0C49-B497-63EBCC248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9" y="1071563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58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392106F8-8E2D-8544-B494-7CC00455F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23555" name="Picture 5">
            <a:extLst>
              <a:ext uri="{FF2B5EF4-FFF2-40B4-BE49-F238E27FC236}">
                <a16:creationId xmlns:a16="http://schemas.microsoft.com/office/drawing/2014/main" id="{CC5C26F8-6D7F-6246-A637-93D91752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9" y="1071563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081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4D106983-DEA2-204A-9466-FB8F47D94D8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" y="275167"/>
            <a:ext cx="8699500" cy="821267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Implementations and Running Times    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74E8FFD-A99C-D24F-852B-8AA2B733511B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400049" y="958850"/>
            <a:ext cx="8299451" cy="4940300"/>
          </a:xfrm>
          <a:ln>
            <a:solidFill>
              <a:schemeClr val="bg1"/>
            </a:solidFill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667" dirty="0">
                <a:solidFill>
                  <a:srgbClr val="444444"/>
                </a:solidFill>
                <a:latin typeface="Arial" panose="020B0604020202020204" pitchFamily="34" charset="0"/>
              </a:rPr>
              <a:t>The simplest implementation is to store vertices in an array or linked list. This will produce a running time of </a:t>
            </a:r>
            <a:endParaRPr lang="en-US" altLang="en-US" sz="2667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667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endParaRPr lang="en-US" altLang="en-US" sz="2667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667" dirty="0">
                <a:solidFill>
                  <a:srgbClr val="444444"/>
                </a:solidFill>
                <a:latin typeface="Arial" panose="020B0604020202020204" pitchFamily="34" charset="0"/>
              </a:rPr>
              <a:t>O(|V|^2 + |E|)</a:t>
            </a:r>
            <a:endParaRPr lang="en-US" altLang="en-US" sz="2667" dirty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2667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2667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64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57688441-B196-4041-B77C-CE1673381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Dijkstra's Algorithm - Why It Works</a:t>
            </a:r>
            <a:endParaRPr lang="en-US" sz="3871" dirty="0">
              <a:solidFill>
                <a:srgbClr val="3B62AF"/>
              </a:solidFill>
              <a:latin typeface="Arial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EC3291-F715-AC49-9AB4-BBC558AD3A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444444"/>
                </a:solidFill>
                <a:latin typeface="Arial" panose="020B0604020202020204" pitchFamily="34" charset="0"/>
              </a:rPr>
              <a:t>As with all greedy algorithms, we need to make sure that it is a correct algorithm and it </a:t>
            </a:r>
            <a:r>
              <a:rPr lang="en-US" altLang="en-US" sz="3200" i="1" dirty="0">
                <a:solidFill>
                  <a:srgbClr val="444444"/>
                </a:solidFill>
                <a:latin typeface="Arial" panose="020B0604020202020204" pitchFamily="34" charset="0"/>
              </a:rPr>
              <a:t>always </a:t>
            </a:r>
            <a:r>
              <a:rPr lang="en-US" altLang="en-US" sz="3200" dirty="0">
                <a:solidFill>
                  <a:srgbClr val="444444"/>
                </a:solidFill>
                <a:latin typeface="Arial" panose="020B0604020202020204" pitchFamily="34" charset="0"/>
              </a:rPr>
              <a:t>returns the right solution if it is given correct input).</a:t>
            </a:r>
          </a:p>
        </p:txBody>
      </p:sp>
    </p:spTree>
    <p:extLst>
      <p:ext uri="{BB962C8B-B14F-4D97-AF65-F5344CB8AC3E}">
        <p14:creationId xmlns:p14="http://schemas.microsoft.com/office/powerpoint/2010/main" val="3611854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920D-4E38-3647-A342-A9B13EEA506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161576"/>
            <a:ext cx="7468077" cy="5284945"/>
          </a:xfrm>
        </p:spPr>
        <p:txBody>
          <a:bodyPr>
            <a:normAutofit fontScale="92500" lnSpcReduction="10000"/>
          </a:bodyPr>
          <a:lstStyle/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r>
              <a:rPr lang="en-US" dirty="0"/>
              <a:t>To understand how it works, we’ll go over the previous example again. However, we need two mathematical results first:</a:t>
            </a:r>
          </a:p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endParaRPr lang="en-US" dirty="0"/>
          </a:p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r>
              <a:rPr lang="en-US" b="1" dirty="0"/>
              <a:t>Lemma 1</a:t>
            </a:r>
            <a:r>
              <a:rPr lang="en-US" dirty="0"/>
              <a:t>: Triangle inequality</a:t>
            </a:r>
            <a:br>
              <a:rPr lang="en-US" dirty="0"/>
            </a:br>
            <a:r>
              <a:rPr lang="en-US" dirty="0"/>
              <a:t>If </a:t>
            </a:r>
            <a:r>
              <a:rPr lang="el-GR" dirty="0">
                <a:latin typeface="Calibri"/>
              </a:rPr>
              <a:t>δ</a:t>
            </a:r>
            <a:r>
              <a:rPr lang="es-MX" dirty="0">
                <a:latin typeface="Calibri"/>
              </a:rPr>
              <a:t>(</a:t>
            </a:r>
            <a:r>
              <a:rPr lang="es-MX" dirty="0" err="1">
                <a:latin typeface="Calibri"/>
              </a:rPr>
              <a:t>u,v</a:t>
            </a:r>
            <a:r>
              <a:rPr lang="es-MX" dirty="0">
                <a:latin typeface="Calibri"/>
              </a:rPr>
              <a:t>) </a:t>
            </a:r>
            <a:r>
              <a:rPr lang="es-MX" dirty="0" err="1">
                <a:latin typeface="Calibri"/>
              </a:rPr>
              <a:t>is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the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shortest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path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length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between</a:t>
            </a:r>
            <a:r>
              <a:rPr lang="es-MX" dirty="0">
                <a:latin typeface="Calibri"/>
              </a:rPr>
              <a:t> u and v,</a:t>
            </a:r>
            <a:br>
              <a:rPr lang="es-MX" dirty="0">
                <a:latin typeface="Calibri"/>
              </a:rPr>
            </a:br>
            <a:r>
              <a:rPr lang="el-GR" dirty="0">
                <a:latin typeface="Calibri"/>
              </a:rPr>
              <a:t> δ</a:t>
            </a:r>
            <a:r>
              <a:rPr lang="es-MX" dirty="0">
                <a:latin typeface="Calibri"/>
              </a:rPr>
              <a:t>(</a:t>
            </a:r>
            <a:r>
              <a:rPr lang="es-MX" dirty="0" err="1">
                <a:latin typeface="Calibri"/>
              </a:rPr>
              <a:t>u,v</a:t>
            </a:r>
            <a:r>
              <a:rPr lang="es-MX" dirty="0">
                <a:latin typeface="Calibri"/>
              </a:rPr>
              <a:t>) ≤ </a:t>
            </a:r>
            <a:r>
              <a:rPr lang="el-GR" dirty="0">
                <a:latin typeface="Calibri"/>
              </a:rPr>
              <a:t>δ</a:t>
            </a:r>
            <a:r>
              <a:rPr lang="es-MX" dirty="0">
                <a:latin typeface="Calibri"/>
              </a:rPr>
              <a:t>(</a:t>
            </a:r>
            <a:r>
              <a:rPr lang="es-MX" dirty="0" err="1">
                <a:latin typeface="Calibri"/>
              </a:rPr>
              <a:t>u,x</a:t>
            </a:r>
            <a:r>
              <a:rPr lang="es-MX" dirty="0">
                <a:latin typeface="Calibri"/>
              </a:rPr>
              <a:t>) + </a:t>
            </a:r>
            <a:r>
              <a:rPr lang="el-GR" dirty="0">
                <a:latin typeface="Calibri"/>
              </a:rPr>
              <a:t>δ</a:t>
            </a:r>
            <a:r>
              <a:rPr lang="es-MX" dirty="0">
                <a:latin typeface="Calibri"/>
              </a:rPr>
              <a:t>(</a:t>
            </a:r>
            <a:r>
              <a:rPr lang="es-MX" dirty="0" err="1">
                <a:latin typeface="Calibri"/>
              </a:rPr>
              <a:t>x,v</a:t>
            </a:r>
            <a:r>
              <a:rPr lang="es-MX" dirty="0">
                <a:latin typeface="Calibri"/>
              </a:rPr>
              <a:t>) </a:t>
            </a:r>
          </a:p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r>
              <a:rPr lang="en-US" b="1" dirty="0"/>
              <a:t>Lemma 2</a:t>
            </a:r>
            <a:r>
              <a:rPr lang="en-US" dirty="0"/>
              <a:t>: </a:t>
            </a:r>
            <a:br>
              <a:rPr lang="en-US" dirty="0"/>
            </a:b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subpath</a:t>
            </a:r>
            <a:r>
              <a:rPr lang="es-MX" dirty="0"/>
              <a:t> of </a:t>
            </a:r>
            <a:r>
              <a:rPr lang="es-MX" dirty="0" err="1"/>
              <a:t>any</a:t>
            </a:r>
            <a:r>
              <a:rPr lang="es-MX" dirty="0"/>
              <a:t> </a:t>
            </a:r>
            <a:r>
              <a:rPr lang="es-MX" dirty="0" err="1"/>
              <a:t>shortest</a:t>
            </a:r>
            <a:r>
              <a:rPr lang="es-MX" dirty="0"/>
              <a:t> </a:t>
            </a:r>
            <a:r>
              <a:rPr lang="es-MX" dirty="0" err="1"/>
              <a:t>path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itself</a:t>
            </a:r>
            <a:r>
              <a:rPr lang="es-MX" dirty="0"/>
              <a:t> a </a:t>
            </a:r>
            <a:r>
              <a:rPr lang="es-MX" dirty="0" err="1"/>
              <a:t>shortest</a:t>
            </a:r>
            <a:r>
              <a:rPr lang="es-MX" dirty="0"/>
              <a:t> </a:t>
            </a:r>
            <a:r>
              <a:rPr lang="es-MX" dirty="0" err="1"/>
              <a:t>path</a:t>
            </a:r>
            <a:r>
              <a:rPr lang="es-MX" dirty="0"/>
              <a:t>.</a:t>
            </a:r>
          </a:p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endParaRPr lang="es-MX" dirty="0">
              <a:latin typeface="Calibri"/>
            </a:endParaRPr>
          </a:p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r>
              <a:rPr lang="es-MX" dirty="0" err="1">
                <a:latin typeface="Calibri"/>
              </a:rPr>
              <a:t>The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key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is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to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understand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why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we</a:t>
            </a:r>
            <a:r>
              <a:rPr lang="es-MX" dirty="0">
                <a:latin typeface="Calibri"/>
              </a:rPr>
              <a:t> can </a:t>
            </a:r>
            <a:r>
              <a:rPr lang="es-MX" dirty="0" err="1">
                <a:latin typeface="Calibri"/>
              </a:rPr>
              <a:t>claim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that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anytime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we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put</a:t>
            </a:r>
            <a:r>
              <a:rPr lang="es-MX" dirty="0">
                <a:latin typeface="Calibri"/>
              </a:rPr>
              <a:t> a new </a:t>
            </a:r>
            <a:r>
              <a:rPr lang="es-MX" dirty="0" err="1">
                <a:latin typeface="Calibri"/>
              </a:rPr>
              <a:t>vertex</a:t>
            </a:r>
            <a:r>
              <a:rPr lang="es-MX" dirty="0">
                <a:latin typeface="Calibri"/>
              </a:rPr>
              <a:t> in S, </a:t>
            </a:r>
            <a:r>
              <a:rPr lang="es-MX" dirty="0" err="1">
                <a:latin typeface="Calibri"/>
              </a:rPr>
              <a:t>we</a:t>
            </a:r>
            <a:r>
              <a:rPr lang="es-MX" dirty="0">
                <a:latin typeface="Calibri"/>
              </a:rPr>
              <a:t> can </a:t>
            </a:r>
            <a:r>
              <a:rPr lang="es-MX" dirty="0" err="1">
                <a:latin typeface="Calibri"/>
              </a:rPr>
              <a:t>say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that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we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already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know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the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shortest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path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to</a:t>
            </a:r>
            <a:r>
              <a:rPr lang="es-MX" dirty="0">
                <a:latin typeface="Calibri"/>
              </a:rPr>
              <a:t> </a:t>
            </a:r>
            <a:r>
              <a:rPr lang="es-MX" dirty="0" err="1">
                <a:latin typeface="Calibri"/>
              </a:rPr>
              <a:t>it</a:t>
            </a:r>
            <a:r>
              <a:rPr lang="es-MX" dirty="0">
                <a:latin typeface="Calibri"/>
              </a:rPr>
              <a:t>.</a:t>
            </a:r>
          </a:p>
          <a:p>
            <a:pPr marL="274310" indent="-274310">
              <a:spcBef>
                <a:spcPts val="600"/>
              </a:spcBef>
              <a:buNone/>
              <a:defRPr/>
            </a:pPr>
            <a:endParaRPr lang="es-MX" dirty="0">
              <a:latin typeface="Calibri"/>
            </a:endParaRPr>
          </a:p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endParaRPr lang="en-US" dirty="0"/>
          </a:p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endParaRPr lang="en-US" dirty="0"/>
          </a:p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endParaRPr lang="en-US" dirty="0"/>
          </a:p>
          <a:p>
            <a:pPr marL="274310" indent="-274310">
              <a:spcBef>
                <a:spcPts val="600"/>
              </a:spcBef>
              <a:buFont typeface="Wingdings"/>
              <a:buChar char=""/>
              <a:defRPr/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684A4A-D3F8-8F40-9F4F-A1DA9BDDDCA0}"/>
              </a:ext>
            </a:extLst>
          </p:cNvPr>
          <p:cNvSpPr txBox="1">
            <a:spLocks noChangeArrowheads="1"/>
          </p:cNvSpPr>
          <p:nvPr/>
        </p:nvSpPr>
        <p:spPr>
          <a:xfrm>
            <a:off x="1746886" y="274320"/>
            <a:ext cx="8698231" cy="82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 cap="small" dirty="0" err="1">
                <a:solidFill>
                  <a:srgbClr val="3B62AF"/>
                </a:solidFill>
                <a:latin typeface="Arial" charset="0"/>
                <a:ea typeface="+mj-ea"/>
                <a:cs typeface="+mj-cs"/>
              </a:rPr>
              <a:t>Dijkstra's</a:t>
            </a:r>
            <a:r>
              <a:rPr lang="en-US" sz="3871" cap="small" dirty="0">
                <a:solidFill>
                  <a:srgbClr val="3B62AF"/>
                </a:solidFill>
                <a:latin typeface="Arial" charset="0"/>
                <a:ea typeface="+mj-ea"/>
                <a:cs typeface="+mj-cs"/>
              </a:rPr>
              <a:t> Algorithm - Why It Works</a:t>
            </a:r>
          </a:p>
        </p:txBody>
      </p:sp>
    </p:spTree>
    <p:extLst>
      <p:ext uri="{BB962C8B-B14F-4D97-AF65-F5344CB8AC3E}">
        <p14:creationId xmlns:p14="http://schemas.microsoft.com/office/powerpoint/2010/main" val="64674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FCBCA862-E1C2-CD44-BFDA-42AB8FC589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600200"/>
            <a:ext cx="7468077" cy="4873467"/>
          </a:xfrm>
        </p:spPr>
        <p:txBody>
          <a:bodyPr/>
          <a:lstStyle/>
          <a:p>
            <a:r>
              <a:rPr lang="en-US" altLang="en-US" sz="2667" dirty="0"/>
              <a:t>As mentioned, Dijkstra’s algorithm calculates the shortest path to every vertex. </a:t>
            </a:r>
          </a:p>
          <a:p>
            <a:r>
              <a:rPr lang="en-US" altLang="en-US" sz="2667" dirty="0"/>
              <a:t>However, it is about as computationally expensive to calculate the shortest path from vertex </a:t>
            </a:r>
            <a:r>
              <a:rPr lang="en-US" altLang="en-US" sz="2667" i="1" dirty="0"/>
              <a:t>u </a:t>
            </a:r>
            <a:r>
              <a:rPr lang="en-US" altLang="en-US" sz="2667" dirty="0"/>
              <a:t>to every vertex using Dijkstra’s as it is to calculate the shortest path to some particular vertex </a:t>
            </a:r>
            <a:r>
              <a:rPr lang="en-US" altLang="en-US" sz="2667" i="1" dirty="0"/>
              <a:t>v</a:t>
            </a:r>
            <a:r>
              <a:rPr lang="en-US" altLang="en-US" sz="2667" dirty="0"/>
              <a:t>.</a:t>
            </a:r>
          </a:p>
          <a:p>
            <a:r>
              <a:rPr lang="en-US" altLang="en-US" sz="2667" dirty="0"/>
              <a:t>Therefore, anytime we want to know the optimal path to some other vertex from a determined origin, we can use Dijkstra’s algorithm.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0DFF92-122F-A54B-8BA2-80CB941DD06D}"/>
              </a:ext>
            </a:extLst>
          </p:cNvPr>
          <p:cNvSpPr txBox="1">
            <a:spLocks noChangeArrowheads="1"/>
          </p:cNvSpPr>
          <p:nvPr/>
        </p:nvSpPr>
        <p:spPr>
          <a:xfrm>
            <a:off x="1746886" y="274320"/>
            <a:ext cx="8698231" cy="82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 cap="small" dirty="0" err="1">
                <a:solidFill>
                  <a:srgbClr val="3B62AF"/>
                </a:solidFill>
                <a:latin typeface="Arial" charset="0"/>
                <a:ea typeface="+mj-ea"/>
                <a:cs typeface="+mj-cs"/>
              </a:rPr>
              <a:t>Dijkstra's</a:t>
            </a:r>
            <a:r>
              <a:rPr lang="en-US" sz="3871" cap="small" dirty="0">
                <a:solidFill>
                  <a:srgbClr val="3B62AF"/>
                </a:solidFill>
                <a:latin typeface="Arial" charset="0"/>
                <a:ea typeface="+mj-ea"/>
                <a:cs typeface="+mj-cs"/>
              </a:rPr>
              <a:t> Algorithm - Why use it?</a:t>
            </a:r>
          </a:p>
        </p:txBody>
      </p:sp>
    </p:spTree>
    <p:extLst>
      <p:ext uri="{BB962C8B-B14F-4D97-AF65-F5344CB8AC3E}">
        <p14:creationId xmlns:p14="http://schemas.microsoft.com/office/powerpoint/2010/main" val="2807417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D0B90E-245E-7847-BD9F-6BFF3719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57" y="965094"/>
            <a:ext cx="9886604" cy="153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F59DC-E694-EF4B-8B8C-D0750F39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711" y="2542877"/>
            <a:ext cx="5142845" cy="43151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6F1F50-7250-6542-83D8-E38E18056A82}"/>
              </a:ext>
            </a:extLst>
          </p:cNvPr>
          <p:cNvCxnSpPr/>
          <p:nvPr/>
        </p:nvCxnSpPr>
        <p:spPr bwMode="auto">
          <a:xfrm>
            <a:off x="1729048" y="4910051"/>
            <a:ext cx="144087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10230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F82315C3-373F-2B4C-8FBC-93A257C4C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6" y="274320"/>
            <a:ext cx="8698231" cy="82296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>
                <a:solidFill>
                  <a:srgbClr val="3B62AF"/>
                </a:solidFill>
                <a:latin typeface="Arial" charset="0"/>
              </a:rPr>
              <a:t>Applications of Dijkstra's Algorithm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35ABA7FF-B6BC-3740-873A-25C4FC760E70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1744029" y="1080137"/>
            <a:ext cx="8703945" cy="4940617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>
                <a:solidFill>
                  <a:srgbClr val="444444"/>
                </a:solidFill>
                <a:latin typeface="Arial" panose="020B0604020202020204" pitchFamily="34" charset="0"/>
              </a:rPr>
              <a:t>- Traffic Information Systems are most prominent use  </a:t>
            </a:r>
            <a:endParaRPr lang="en-US" altLang="en-US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>
                <a:solidFill>
                  <a:srgbClr val="444444"/>
                </a:solidFill>
                <a:latin typeface="Arial" panose="020B0604020202020204" pitchFamily="34" charset="0"/>
              </a:rPr>
              <a:t>- Mapping (Map Quest, Google Maps) </a:t>
            </a:r>
            <a:endParaRPr lang="en-US" altLang="en-US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>
                <a:solidFill>
                  <a:srgbClr val="444444"/>
                </a:solidFill>
                <a:latin typeface="Arial" panose="020B0604020202020204" pitchFamily="34" charset="0"/>
              </a:rPr>
              <a:t>- Routing Systems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E4227250-9680-9146-ACED-9B9FDC7F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803" y="2403158"/>
            <a:ext cx="3413283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>
            <a:extLst>
              <a:ext uri="{FF2B5EF4-FFF2-40B4-BE49-F238E27FC236}">
                <a16:creationId xmlns:a16="http://schemas.microsoft.com/office/drawing/2014/main" id="{A579F12B-85C0-BB4F-ACCB-6D6401F14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53" y="2070260"/>
            <a:ext cx="3760471" cy="409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048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E4049BF-7FF3-234F-AFF4-DE193D686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1" dirty="0">
                <a:solidFill>
                  <a:srgbClr val="3B62AF"/>
                </a:solidFill>
                <a:latin typeface="Arial" charset="0"/>
              </a:rPr>
              <a:t>Applications of </a:t>
            </a:r>
            <a:r>
              <a:rPr lang="en-US" sz="3871" dirty="0" err="1">
                <a:solidFill>
                  <a:srgbClr val="3B62AF"/>
                </a:solidFill>
                <a:latin typeface="Arial" charset="0"/>
              </a:rPr>
              <a:t>Dijkstra's</a:t>
            </a:r>
            <a:r>
              <a:rPr lang="en-US" sz="3871" dirty="0">
                <a:solidFill>
                  <a:srgbClr val="3B62AF"/>
                </a:solidFill>
                <a:latin typeface="Arial" charset="0"/>
              </a:rPr>
              <a:t> Algorithm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E6845-0088-B646-992E-4DC1CC189B0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Font typeface="Wingdings"/>
              <a:buChar char=""/>
              <a:defRPr/>
            </a:pPr>
            <a:r>
              <a:rPr lang="en-US" dirty="0">
                <a:solidFill>
                  <a:srgbClr val="444444"/>
                </a:solidFill>
                <a:latin typeface="Arial" charset="0"/>
              </a:rPr>
              <a:t> One particularly relevant this week: epidemiology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Font typeface="Wingdings"/>
              <a:buChar char=""/>
              <a:defRPr/>
            </a:pPr>
            <a:endParaRPr lang="en-US" dirty="0">
              <a:solidFill>
                <a:srgbClr val="444444"/>
              </a:solidFill>
              <a:latin typeface="Arial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Font typeface="Wingdings"/>
              <a:buChar char=""/>
              <a:defRPr/>
            </a:pPr>
            <a:r>
              <a:rPr lang="en-US" dirty="0">
                <a:solidFill>
                  <a:srgbClr val="444444"/>
                </a:solidFill>
                <a:latin typeface="Arial" charset="0"/>
              </a:rPr>
              <a:t> Prof. Lauren Meyers (Biology Dept.) uses networks to model the spread of infectious diseases and design prevention and response strategies.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Font typeface="Wingdings"/>
              <a:buChar char=""/>
              <a:defRPr/>
            </a:pPr>
            <a:endParaRPr lang="en-US" dirty="0">
              <a:solidFill>
                <a:srgbClr val="444444"/>
              </a:solidFill>
              <a:latin typeface="Arial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Font typeface="Wingdings"/>
              <a:buChar char=""/>
              <a:defRPr/>
            </a:pPr>
            <a:r>
              <a:rPr lang="en-US" dirty="0">
                <a:solidFill>
                  <a:srgbClr val="444444"/>
                </a:solidFill>
                <a:latin typeface="Arial" charset="0"/>
              </a:rPr>
              <a:t> Vertices represent individuals, and edges their possible contacts. It is useful to calculate how a particular individual is connected to others.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endParaRPr lang="en-US" dirty="0">
              <a:solidFill>
                <a:srgbClr val="444444"/>
              </a:solidFill>
              <a:latin typeface="Arial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Font typeface="Wingdings"/>
              <a:buChar char=""/>
              <a:defRPr/>
            </a:pPr>
            <a:r>
              <a:rPr lang="en-US" dirty="0">
                <a:solidFill>
                  <a:srgbClr val="444444"/>
                </a:solidFill>
                <a:latin typeface="Arial" charset="0"/>
              </a:rPr>
              <a:t> Knowing the shortest path lengths to other individuals can be a relevant indicator of the potential of a particular individual to infect others.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Font typeface="Wingdings"/>
              <a:buChar char=""/>
              <a:defRPr/>
            </a:pPr>
            <a:endParaRPr lang="en-US" dirty="0">
              <a:solidFill>
                <a:srgbClr val="444444"/>
              </a:solidFill>
              <a:latin typeface="Arial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Font typeface="Wingdings"/>
              <a:buChar char=""/>
              <a:defRPr/>
            </a:pPr>
            <a:endParaRPr lang="en-US" dirty="0">
              <a:solidFill>
                <a:srgbClr val="444444"/>
              </a:solidFill>
              <a:latin typeface="Arial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endParaRPr lang="en-US" dirty="0">
              <a:solidFill>
                <a:srgbClr val="444444"/>
              </a:solidFill>
              <a:latin typeface="Arial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endParaRPr lang="en-US" dirty="0">
              <a:solidFill>
                <a:srgbClr val="444444"/>
              </a:solidFill>
              <a:latin typeface="Arial" charset="0"/>
            </a:endParaRP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91ADDECA-738D-7F47-8326-B08C9897906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7420" y="1577341"/>
            <a:ext cx="3657600" cy="3811905"/>
          </a:xfrm>
          <a:noFill/>
        </p:spPr>
      </p:pic>
    </p:spTree>
    <p:extLst>
      <p:ext uri="{BB962C8B-B14F-4D97-AF65-F5344CB8AC3E}">
        <p14:creationId xmlns:p14="http://schemas.microsoft.com/office/powerpoint/2010/main" val="99611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68C74-BBEA-A04F-8CCF-5FE14448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7471F-FCA2-4148-AB06-9F585443BA3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8902D-C659-D24D-844B-73E80B27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7" y="0"/>
            <a:ext cx="12015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7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F913A-D701-9D45-BCDA-E8A09858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586" y="221672"/>
            <a:ext cx="11993988" cy="62290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85045D-BF4B-CB4A-ABF0-79576C885060}"/>
              </a:ext>
            </a:extLst>
          </p:cNvPr>
          <p:cNvCxnSpPr>
            <a:cxnSpLocks/>
          </p:cNvCxnSpPr>
          <p:nvPr/>
        </p:nvCxnSpPr>
        <p:spPr bwMode="auto">
          <a:xfrm flipH="1">
            <a:off x="7414954" y="2272144"/>
            <a:ext cx="1540625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4927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73BB4-359D-9A4D-A578-8710CF88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7471F-FCA2-4148-AB06-9F585443BA3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3BD1E-EC12-AD41-B8DD-B7FE0085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" y="1918392"/>
            <a:ext cx="10668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1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73BB4-359D-9A4D-A578-8710CF88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7471F-FCA2-4148-AB06-9F585443BA3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3BD1E-EC12-AD41-B8DD-B7FE0085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" y="1918392"/>
            <a:ext cx="10668000" cy="248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223D1F-E2F2-3D48-ADC2-F6EDA5C497EF}"/>
              </a:ext>
            </a:extLst>
          </p:cNvPr>
          <p:cNvSpPr txBox="1"/>
          <p:nvPr/>
        </p:nvSpPr>
        <p:spPr>
          <a:xfrm>
            <a:off x="5303712" y="4954386"/>
            <a:ext cx="234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Cost of MST  = 11</a:t>
            </a:r>
          </a:p>
        </p:txBody>
      </p:sp>
    </p:spTree>
    <p:extLst>
      <p:ext uri="{BB962C8B-B14F-4D97-AF65-F5344CB8AC3E}">
        <p14:creationId xmlns:p14="http://schemas.microsoft.com/office/powerpoint/2010/main" val="230247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9E8EF8-D4CF-4D48-8C54-E3C518FC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7471F-FCA2-4148-AB06-9F585443BA3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87CFF-488E-D240-B583-C0CBFFAE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32" y="1620367"/>
            <a:ext cx="10329333" cy="23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2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9E8EF8-D4CF-4D48-8C54-E3C518FC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7471F-FCA2-4148-AB06-9F585443BA3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87CFF-488E-D240-B583-C0CBFFAE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32" y="1620367"/>
            <a:ext cx="10329333" cy="2353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B4CB7-D587-7C43-A8E5-4B109EC18DBE}"/>
              </a:ext>
            </a:extLst>
          </p:cNvPr>
          <p:cNvSpPr txBox="1"/>
          <p:nvPr/>
        </p:nvSpPr>
        <p:spPr>
          <a:xfrm>
            <a:off x="4051261" y="4991413"/>
            <a:ext cx="234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Cost of MST  = 16</a:t>
            </a:r>
          </a:p>
        </p:txBody>
      </p:sp>
    </p:spTree>
    <p:extLst>
      <p:ext uri="{BB962C8B-B14F-4D97-AF65-F5344CB8AC3E}">
        <p14:creationId xmlns:p14="http://schemas.microsoft.com/office/powerpoint/2010/main" val="174455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</TotalTime>
  <Words>890</Words>
  <Application>Microsoft Macintosh PowerPoint</Application>
  <PresentationFormat>Widescreen</PresentationFormat>
  <Paragraphs>78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Constantia</vt:lpstr>
      <vt:lpstr>Times New Roman</vt:lpstr>
      <vt:lpstr>Wingdings</vt:lpstr>
      <vt:lpstr>Office Theme</vt:lpstr>
      <vt:lpstr>Questions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Dijkstra's algorithm</vt:lpstr>
      <vt:lpstr>The author: Edsger Wybe Dijkstra</vt:lpstr>
      <vt:lpstr>Edsger Wybe Dijkstra</vt:lpstr>
      <vt:lpstr>Single-Source Shortest Path Problem </vt:lpstr>
      <vt:lpstr>Dijkstra's algorithm </vt:lpstr>
      <vt:lpstr>Dijkstra's algorithm - Pseudocode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Implementations and Running Times    </vt:lpstr>
      <vt:lpstr>Dijkstra's Algorithm - Why It Works</vt:lpstr>
      <vt:lpstr>PowerPoint Presentation</vt:lpstr>
      <vt:lpstr>PowerPoint Presentation</vt:lpstr>
      <vt:lpstr>Applications of Dijkstra's Algorithm</vt:lpstr>
      <vt:lpstr>Applications of Dijkstra's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Questions </dc:title>
  <dc:creator>Lahcen Ouarbya</dc:creator>
  <cp:lastModifiedBy>Lahcen Ouarbya</cp:lastModifiedBy>
  <cp:revision>4</cp:revision>
  <dcterms:created xsi:type="dcterms:W3CDTF">2021-03-18T22:56:02Z</dcterms:created>
  <dcterms:modified xsi:type="dcterms:W3CDTF">2021-03-22T08:53:00Z</dcterms:modified>
</cp:coreProperties>
</file>